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7" r:id="rId4"/>
    <p:sldId id="268" r:id="rId5"/>
    <p:sldId id="266" r:id="rId6"/>
    <p:sldId id="271" r:id="rId7"/>
    <p:sldId id="264" r:id="rId8"/>
    <p:sldId id="270" r:id="rId9"/>
    <p:sldId id="258" r:id="rId10"/>
    <p:sldId id="265" r:id="rId11"/>
    <p:sldId id="260" r:id="rId12"/>
    <p:sldId id="262" r:id="rId13"/>
    <p:sldId id="263" r:id="rId14"/>
    <p:sldId id="26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2"/>
    <p:restoredTop sz="77074"/>
  </p:normalViewPr>
  <p:slideViewPr>
    <p:cSldViewPr snapToGrid="0" snapToObjects="1">
      <p:cViewPr varScale="1">
        <p:scale>
          <a:sx n="90" d="100"/>
          <a:sy n="90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8E179-1190-8840-9203-82FA409414D2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2CCE2-9955-204A-8FC0-4C493CD04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4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 assisted transcription (CAT) with  Russian language as a case study ……………………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2CCE2-9955-204A-8FC0-4C493CD044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02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2CCE2-9955-204A-8FC0-4C493CD04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89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Raphael Taiwo Alabi and I got my PhD from Georgia Tech and a Masters degree in data-science from UC Berkeley and I currently work for Intel Corporation!</a:t>
            </a:r>
          </a:p>
          <a:p>
            <a:r>
              <a:rPr lang="en-US" dirty="0"/>
              <a:t>Thank You!!!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2CCE2-9955-204A-8FC0-4C493CD04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01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transcription is still mostly a manual labor with human transcription of language at around 96% accuracy.</a:t>
            </a:r>
          </a:p>
          <a:p>
            <a:r>
              <a:rPr lang="en-US" dirty="0"/>
              <a:t>Language transcription is even more of a challenge for languages such as Russian language where the cursive nature of the language presents a huge barrier</a:t>
            </a:r>
          </a:p>
          <a:p>
            <a:r>
              <a:rPr lang="en-US" dirty="0"/>
              <a:t>For transcription.</a:t>
            </a:r>
          </a:p>
          <a:p>
            <a:endParaRPr lang="en-US" dirty="0"/>
          </a:p>
          <a:p>
            <a:r>
              <a:rPr lang="en-US" dirty="0"/>
              <a:t>The advent of Convolutional neural networks with ability to identify complex shapes and figures with high accuracy can be explored for transcription of such difficult languages such as </a:t>
            </a:r>
          </a:p>
          <a:p>
            <a:r>
              <a:rPr lang="en-US" dirty="0"/>
              <a:t>Russian language. </a:t>
            </a:r>
          </a:p>
          <a:p>
            <a:endParaRPr lang="en-US" dirty="0"/>
          </a:p>
          <a:p>
            <a:r>
              <a:rPr lang="en-US" dirty="0"/>
              <a:t>Russian language is chosen as frame work for this since it represents the extreme end of the spectrum of difficulty with alphabets flowing cursively one into another.</a:t>
            </a:r>
          </a:p>
          <a:p>
            <a:r>
              <a:rPr lang="en-US" dirty="0"/>
              <a:t>Transcription has uses not only in medical fields and for legal purposes but also use in our everyday lives for information retrieval and archiving.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(Reduce the text) – Challenges in Language Transcription………….</a:t>
            </a:r>
          </a:p>
          <a:p>
            <a:r>
              <a:rPr lang="en-US" dirty="0"/>
              <a:t>(Make sure to explain the meaning of jargons on slides or remove the jargons if not needed)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medical transcription market alone is $41.4 billion and the legal transcription market is likely similar if not more…………….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2CCE2-9955-204A-8FC0-4C493CD044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3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transcription is still mostly a manual labor with human transcription of language at around 96% accuracy.</a:t>
            </a:r>
          </a:p>
          <a:p>
            <a:r>
              <a:rPr lang="en-US" dirty="0"/>
              <a:t>Language transcription is even more of a challenge for languages such as Russian language where the cursive nature of the language presents a huge barrier</a:t>
            </a:r>
          </a:p>
          <a:p>
            <a:r>
              <a:rPr lang="en-US" dirty="0"/>
              <a:t>For transcription.</a:t>
            </a:r>
          </a:p>
          <a:p>
            <a:endParaRPr lang="en-US" dirty="0"/>
          </a:p>
          <a:p>
            <a:r>
              <a:rPr lang="en-US" dirty="0"/>
              <a:t>The advent of Convolutional neural networks with ability to identify complex shapes and figures with high accuracy can be explored for transcription of such difficult languages such as </a:t>
            </a:r>
          </a:p>
          <a:p>
            <a:r>
              <a:rPr lang="en-US" dirty="0"/>
              <a:t>Russian language. </a:t>
            </a:r>
          </a:p>
          <a:p>
            <a:endParaRPr lang="en-US" dirty="0"/>
          </a:p>
          <a:p>
            <a:r>
              <a:rPr lang="en-US" dirty="0"/>
              <a:t>Russian language is chosen as frame work for this since it represents the extreme end of the spectrum of difficulty with alphabets flowing cursively one into another.</a:t>
            </a:r>
          </a:p>
          <a:p>
            <a:r>
              <a:rPr lang="en-US" dirty="0"/>
              <a:t>Transcription has uses not only in medical fields and for legal purposes but also use in our everyday lives for information retrieval and archiving.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(Reduce the text) – Challenges in Language Transcription………….</a:t>
            </a:r>
          </a:p>
          <a:p>
            <a:r>
              <a:rPr lang="en-US" dirty="0"/>
              <a:t>(Make sure to explain the meaning of jargons on slides or remove the jargons if not needed)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medical transcription market alone is $41.4 billion and the legal transcription market is likely similar if not more…………….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2CCE2-9955-204A-8FC0-4C493CD04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2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transcription is still mostly a manual labor with human transcription of language at around 96% accuracy.</a:t>
            </a:r>
          </a:p>
          <a:p>
            <a:r>
              <a:rPr lang="en-US" dirty="0"/>
              <a:t>Language transcription is even more of a challenge for languages such as Russian language where the cursive nature of the language presents a huge barrier</a:t>
            </a:r>
          </a:p>
          <a:p>
            <a:r>
              <a:rPr lang="en-US" dirty="0"/>
              <a:t>For transcription.</a:t>
            </a:r>
          </a:p>
          <a:p>
            <a:endParaRPr lang="en-US" dirty="0"/>
          </a:p>
          <a:p>
            <a:r>
              <a:rPr lang="en-US" dirty="0"/>
              <a:t>The advent of Convolutional neural networks with ability to identify complex shapes and figures with high accuracy can be explored for transcription of such difficult languages such as </a:t>
            </a:r>
          </a:p>
          <a:p>
            <a:r>
              <a:rPr lang="en-US" dirty="0"/>
              <a:t>Russian language. </a:t>
            </a:r>
          </a:p>
          <a:p>
            <a:endParaRPr lang="en-US" dirty="0"/>
          </a:p>
          <a:p>
            <a:r>
              <a:rPr lang="en-US" dirty="0"/>
              <a:t>Russian language is chosen as frame work for this since it represents the extreme end of the spectrum of difficulty with alphabets flowing cursively one into another.</a:t>
            </a:r>
          </a:p>
          <a:p>
            <a:r>
              <a:rPr lang="en-US" dirty="0"/>
              <a:t>Transcription has uses not only in medical fields and for legal purposes but also use in our everyday lives for information retrieval and archiving.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(Reduce the text) – Challenges in Language Transcription………….</a:t>
            </a:r>
          </a:p>
          <a:p>
            <a:r>
              <a:rPr lang="en-US" dirty="0"/>
              <a:t>(Make sure to explain the meaning of jargons on slides or remove the jargons if not needed)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medical transcription market alone is $41.4 billion and the legal transcription market is likely similar if not more…………….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2CCE2-9955-204A-8FC0-4C493CD044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77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2CCE2-9955-204A-8FC0-4C493CD044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5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2CCE2-9955-204A-8FC0-4C493CD04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20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it down to Checking to see the </a:t>
            </a:r>
            <a:r>
              <a:rPr lang="en-US" dirty="0" err="1"/>
              <a:t>blanck</a:t>
            </a:r>
            <a:r>
              <a:rPr lang="en-US" dirty="0"/>
              <a:t> spaces</a:t>
            </a:r>
          </a:p>
          <a:p>
            <a:r>
              <a:rPr lang="en-US" dirty="0"/>
              <a:t>Checking to see the individual alphabets</a:t>
            </a:r>
          </a:p>
          <a:p>
            <a:r>
              <a:rPr lang="en-US" dirty="0"/>
              <a:t>Checking to characterize the individual alphabets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2CCE2-9955-204A-8FC0-4C493CD044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15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it down to Checking to see the </a:t>
            </a:r>
            <a:r>
              <a:rPr lang="en-US" dirty="0" err="1"/>
              <a:t>blanck</a:t>
            </a:r>
            <a:r>
              <a:rPr lang="en-US" dirty="0"/>
              <a:t> spaces</a:t>
            </a:r>
          </a:p>
          <a:p>
            <a:r>
              <a:rPr lang="en-US" dirty="0"/>
              <a:t>Checking to see the individual alphabets</a:t>
            </a:r>
          </a:p>
          <a:p>
            <a:r>
              <a:rPr lang="en-US" dirty="0"/>
              <a:t>Checking to characterize the individual alphabets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2CCE2-9955-204A-8FC0-4C493CD044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5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building a Convolutional Neural Network trained on written Russian alphabets one can build a ground truth baseline.</a:t>
            </a:r>
          </a:p>
          <a:p>
            <a:endParaRPr lang="en-US" dirty="0"/>
          </a:p>
          <a:p>
            <a:r>
              <a:rPr lang="en-US" dirty="0"/>
              <a:t>There has been quite some work done with MNIST dataset for alphabet, number recognition for </a:t>
            </a:r>
            <a:r>
              <a:rPr lang="en-US" dirty="0" err="1"/>
              <a:t>latin</a:t>
            </a:r>
            <a:r>
              <a:rPr lang="en-US" dirty="0"/>
              <a:t> </a:t>
            </a:r>
            <a:r>
              <a:rPr lang="en-US" dirty="0" err="1"/>
              <a:t>alphabeths</a:t>
            </a:r>
            <a:r>
              <a:rPr lang="en-US" dirty="0"/>
              <a:t> and Arabic numerals but not a lot of work has been done on Cyrillic </a:t>
            </a:r>
            <a:r>
              <a:rPr lang="en-US" dirty="0" err="1"/>
              <a:t>russian</a:t>
            </a:r>
            <a:r>
              <a:rPr lang="en-US" dirty="0"/>
              <a:t> alphabets.</a:t>
            </a:r>
          </a:p>
          <a:p>
            <a:endParaRPr lang="en-US" dirty="0"/>
          </a:p>
          <a:p>
            <a:r>
              <a:rPr lang="en-US" dirty="0"/>
              <a:t>This research project builds upon existing frameworks in </a:t>
            </a:r>
            <a:r>
              <a:rPr lang="en-US" dirty="0" err="1"/>
              <a:t>latin</a:t>
            </a:r>
            <a:r>
              <a:rPr lang="en-US" dirty="0"/>
              <a:t> </a:t>
            </a:r>
            <a:r>
              <a:rPr lang="en-US" dirty="0" err="1"/>
              <a:t>alphabeth</a:t>
            </a:r>
            <a:r>
              <a:rPr lang="en-US" dirty="0"/>
              <a:t> recognition by developing a custom convolutional neural network for Russian alphabet recognition.</a:t>
            </a:r>
          </a:p>
          <a:p>
            <a:r>
              <a:rPr lang="en-US" dirty="0"/>
              <a:t>The variety of the dataset available shows a diversity in both writing style as well as background.</a:t>
            </a:r>
          </a:p>
          <a:p>
            <a:endParaRPr lang="en-US" dirty="0"/>
          </a:p>
          <a:p>
            <a:r>
              <a:rPr lang="en-US" dirty="0"/>
              <a:t>By using the </a:t>
            </a:r>
            <a:r>
              <a:rPr lang="en-US" dirty="0" err="1"/>
              <a:t>alphabeth</a:t>
            </a:r>
            <a:r>
              <a:rPr lang="en-US" dirty="0"/>
              <a:t> recognition capability of CNN Russian word detection can be seen as a grid search technique………</a:t>
            </a:r>
          </a:p>
          <a:p>
            <a:r>
              <a:rPr lang="en-US" dirty="0"/>
              <a:t>The classification of words in Russian language can then be seen as a grid-search technique that uses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2CCE2-9955-204A-8FC0-4C493CD04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1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9E76-F494-8348-AA50-BE851DE7E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1E975-019C-2441-AF81-A2CC369CC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ED9D6-1520-284F-8132-E858A6A4E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C5BCE-4C09-DF43-8C88-D3DF08CB6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001E5-89F4-0D4D-AF74-47037406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F6DB-69FD-CE48-B723-9BF98B12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18690-4C87-644E-9D3B-ECA91DE73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87A0D-475E-CA44-9A0B-D9B9DE6D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B3D10-6AE3-254D-94B0-A8FAEBD2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A9661-391B-314B-93D7-8C9E990F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7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7ACE09-B01D-C343-8EBB-93C09634C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3A611F-13E5-FF4C-BE44-9BB5760EB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FBF4A-7803-E44B-97E0-72757D97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E0524-53B2-934B-ADC0-7F16EFB57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BC18E-4744-F349-BF33-5AA31E5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16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51B4-A5A3-D64F-B9F1-253DB8C4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A5A79-2A7D-5B4C-8080-AB36A3773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05637-0849-6E4B-B81E-02B70B0F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7B359-E015-3544-BF34-42E404BAD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9362-5D2B-3442-8B00-7F85B92D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8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EEED-D89D-8A4D-90E7-C734B5AB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F4946-2056-E340-A3D5-ADB460BEB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D008F-5975-3544-B1A2-6872FDBB1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0155F-943D-2841-B9D2-7344E774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33032-D15F-164F-BE61-F75443B0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6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6432-F96E-D94E-86D9-5856916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BC9DC-096C-5649-95BF-69EB6AC3B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73D57-42D1-4A4F-BA34-9BDCD2BC9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D8A30-1E04-3349-8312-7FF827B0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7E996-3F97-8442-8E8C-55FA3F90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11FCE-C8DD-394C-B9C5-714692F7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3E02-B284-1648-B99D-943C9EDEA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067C0-84AA-C746-B227-4C71061AB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6E88C-68CF-3446-A4D9-6546C2BF4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4AA7B-DC0F-8146-89DA-CE479D0D8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C7C61-813D-9546-91C1-D5DAC34C6E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092A83-E573-BA44-AF99-4431D433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47EBB9-1E49-5B45-9842-78268B82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A0B567-A6D7-2641-B7DD-3B3D43D5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1A08-206C-AF4E-A4B0-413980AB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B4E18-1F62-F644-97CE-33211407B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22C53-8A0D-794E-81EB-6C8204E0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5452-C1B2-1847-B760-B83AB866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3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023A20-1DD4-814E-B60C-41746B9F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66E47-EB06-1E41-A7CE-D891899F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4817C-020D-B549-AF38-8ED2070C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8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5B5A-CAC6-B642-8B68-064C4DFA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3CDB2-4462-744A-8879-CD0A344C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CAE99-7F32-2F4E-A22E-803516B0C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057BF-A5D1-4249-8787-DF78CFD90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6CD4A-4D42-8443-8824-1B65DB5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34040-6CE4-684A-A702-BCFAF550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85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6470-4DAB-424D-9264-0BFEAB98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32AE9E-4D71-194B-B3C9-0F3AD2DAE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B2E94-2EBB-DE4D-A819-40CAD7082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93B20-5D74-EB4F-87B7-464F645C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962E2-3F70-8E4E-BD4E-1DDEB988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4A5F9-0E4B-C64C-BECF-12C042F5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FB2EEE-4BB6-5746-896B-8BC437DC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9EDE6-91D8-AE4F-A38A-D48EB4C39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65DD6-EF9F-964E-BEB5-44CB1C58F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96600-56CB-C749-8111-003E2AE0B4B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48978-0658-3643-B435-2ACAEED98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75204-621F-1541-A3E3-2A97C8039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D1AD0-04F0-BD44-A511-0D7B2705C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0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5000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B7370B-253B-3947-8315-56357A79D724}"/>
              </a:ext>
            </a:extLst>
          </p:cNvPr>
          <p:cNvSpPr/>
          <p:nvPr/>
        </p:nvSpPr>
        <p:spPr>
          <a:xfrm>
            <a:off x="1648414" y="2363321"/>
            <a:ext cx="8886825" cy="1971675"/>
          </a:xfrm>
          <a:prstGeom prst="roundRect">
            <a:avLst/>
          </a:prstGeom>
          <a:scene3d>
            <a:camera prst="orthographicFront"/>
            <a:lightRig rig="flat" dir="t"/>
          </a:scene3d>
          <a:sp3d prstMaterial="dkEdge">
            <a:bevelT w="133350" prst="angle"/>
            <a:bevelB w="139700" h="3175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CNN Assisted Transcription: CAT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52039-F1E2-3240-A289-0C4343758927}"/>
              </a:ext>
            </a:extLst>
          </p:cNvPr>
          <p:cNvSpPr txBox="1"/>
          <p:nvPr/>
        </p:nvSpPr>
        <p:spPr>
          <a:xfrm>
            <a:off x="8189911" y="5885987"/>
            <a:ext cx="3457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Raphael Taiwo Alabi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Ph.D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October  2nd,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06129-7485-4444-8028-89690E2C0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235" y="5816250"/>
            <a:ext cx="1182689" cy="970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83F7A-E486-9F4E-8E98-8F0677FB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311" y="5785098"/>
            <a:ext cx="1182689" cy="970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61AF8-E8CF-F14F-BADF-95F26A3F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1" y="5783117"/>
            <a:ext cx="1182689" cy="970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FE63AF-EFD9-3741-B83B-6030B5E3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11" y="5783117"/>
            <a:ext cx="1182689" cy="970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01296B-0A02-3F45-9052-512B958C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1" y="5783117"/>
            <a:ext cx="1182689" cy="970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CCD124-C1EF-DC43-AE65-961E270B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1" y="4660245"/>
            <a:ext cx="1182689" cy="97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2C6454-FCC7-624E-9940-9DEF92BE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1" y="3537373"/>
            <a:ext cx="1182689" cy="970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F2CD5D-D595-A842-B5C6-F253E556E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1" y="2408381"/>
            <a:ext cx="1182689" cy="9704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BDC52B-A397-0447-9550-0B45F72D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1" y="1286413"/>
            <a:ext cx="1182689" cy="9704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B8DDE9-2433-E243-8A5E-D400531D4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1" y="164445"/>
            <a:ext cx="1182689" cy="970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D0D20E-779F-ED43-A23D-994D22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172" y="4767422"/>
            <a:ext cx="1182689" cy="9704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ED6383-808C-6B47-9285-1C81F0D7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173" y="3612173"/>
            <a:ext cx="1182689" cy="9704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F06134-B923-B54E-8EA4-F63FC9AD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944" y="2408381"/>
            <a:ext cx="1182689" cy="9704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2629CF-3FBC-B44E-BF20-C5C18F74E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944" y="1286413"/>
            <a:ext cx="1182689" cy="9704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8779A8-8E81-FA4D-8F77-596D92F9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945" y="164445"/>
            <a:ext cx="1182689" cy="9704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54D7FB-EEE0-2840-8A05-BCF8928E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915" y="199281"/>
            <a:ext cx="1182689" cy="9704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949A6C-226A-764B-852E-49930794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714" y="199281"/>
            <a:ext cx="1182689" cy="9704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D38309-75F0-A949-B985-6A954FB7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400" y="189056"/>
            <a:ext cx="1182689" cy="970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3D5B24-A495-F943-8B86-1ACFEA10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83" y="189056"/>
            <a:ext cx="1182689" cy="9704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D5B106-1E08-D94D-BA8E-DEBC4A03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66" y="189056"/>
            <a:ext cx="1182689" cy="9704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F7F4D6-7060-7347-AC02-32162582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1" y="189056"/>
            <a:ext cx="1182689" cy="970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0DE153-0985-E24A-AEAC-3068198B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10" y="189056"/>
            <a:ext cx="1182689" cy="9704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900197-07DF-4241-90AE-F8EC8C53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68" y="5816250"/>
            <a:ext cx="1182689" cy="9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2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D4DD5E-8A8D-0144-9E38-4DE1AEBAA4EC}"/>
              </a:ext>
            </a:extLst>
          </p:cNvPr>
          <p:cNvSpPr txBox="1"/>
          <p:nvPr/>
        </p:nvSpPr>
        <p:spPr>
          <a:xfrm>
            <a:off x="553928" y="324836"/>
            <a:ext cx="2238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16A63-4298-D040-BEF3-F5218F0605C5}"/>
              </a:ext>
            </a:extLst>
          </p:cNvPr>
          <p:cNvSpPr txBox="1"/>
          <p:nvPr/>
        </p:nvSpPr>
        <p:spPr>
          <a:xfrm>
            <a:off x="868721" y="1493964"/>
            <a:ext cx="8798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Russian language is indeed a difficult problem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F734B-2591-2048-ABAF-CA9BBF981EA3}"/>
              </a:ext>
            </a:extLst>
          </p:cNvPr>
          <p:cNvSpPr txBox="1"/>
          <p:nvPr/>
        </p:nvSpPr>
        <p:spPr>
          <a:xfrm>
            <a:off x="868721" y="2613295"/>
            <a:ext cx="10028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Individual character transcription ~97% matches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2F329-BDC4-E34A-A9FB-C1158A9CAA14}"/>
              </a:ext>
            </a:extLst>
          </p:cNvPr>
          <p:cNvSpPr txBox="1"/>
          <p:nvPr/>
        </p:nvSpPr>
        <p:spPr>
          <a:xfrm>
            <a:off x="868721" y="3678405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Much worse on word transcription –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1EECE-F1FD-B24E-8AA3-105ED85F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9618">
            <a:off x="8188063" y="5105503"/>
            <a:ext cx="3784600" cy="1054100"/>
          </a:xfrm>
          <a:prstGeom prst="rect">
            <a:avLst/>
          </a:prstGeom>
          <a:effectLst>
            <a:outerShdw blurRad="50800" dist="38100" dir="18900000" sx="102000" sy="102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88C1CA-F3B8-FC4A-82A7-C47A5A3A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0737">
            <a:off x="7808994" y="1109054"/>
            <a:ext cx="4358390" cy="445433"/>
          </a:xfrm>
          <a:prstGeom prst="rect">
            <a:avLst/>
          </a:prstGeom>
          <a:effectLst>
            <a:outerShdw blurRad="50800" dist="38100" dir="18900000" sx="104000" sy="104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299BDB-DF7B-6442-95CE-335BEA86CE1F}"/>
              </a:ext>
            </a:extLst>
          </p:cNvPr>
          <p:cNvSpPr txBox="1"/>
          <p:nvPr/>
        </p:nvSpPr>
        <p:spPr>
          <a:xfrm>
            <a:off x="2085975" y="4371975"/>
            <a:ext cx="5051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Markov Models….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dictionary post word-filtering….</a:t>
            </a:r>
          </a:p>
        </p:txBody>
      </p:sp>
    </p:spTree>
    <p:extLst>
      <p:ext uri="{BB962C8B-B14F-4D97-AF65-F5344CB8AC3E}">
        <p14:creationId xmlns:p14="http://schemas.microsoft.com/office/powerpoint/2010/main" val="14484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F5574CA-BFEE-F747-9187-A440B549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50" y="2472344"/>
            <a:ext cx="3003435" cy="2054506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70D34-6DDA-4941-B560-DBE75D216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9" y="102257"/>
            <a:ext cx="1562582" cy="156258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9380A-BA37-804A-8700-1EDFDEFFA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214" y="102257"/>
            <a:ext cx="1944022" cy="156258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0BD59-46E6-F243-AC98-904974A74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533" y="2991067"/>
            <a:ext cx="2540000" cy="37973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F8ADD-AB76-1C43-B8C1-94EB6722B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1066" y="1160294"/>
            <a:ext cx="885616" cy="9025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1F646-B9D0-2A45-9C48-33E5EA3CE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8906" y="1963130"/>
            <a:ext cx="880318" cy="866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F641-B705-C047-B136-A4844793AC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8175" y="246765"/>
            <a:ext cx="1001049" cy="904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9C5229-4BCB-994C-8E2F-171C7662AE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328" y="4617644"/>
            <a:ext cx="3055135" cy="1965662"/>
          </a:xfrm>
          <a:prstGeom prst="rect">
            <a:avLst/>
          </a:prstGeom>
          <a:ln w="41275">
            <a:solidFill>
              <a:srgbClr val="00B050"/>
            </a:solidFill>
          </a:ln>
        </p:spPr>
      </p:pic>
      <p:sp>
        <p:nvSpPr>
          <p:cNvPr id="19" name="Bent Arrow 18">
            <a:extLst>
              <a:ext uri="{FF2B5EF4-FFF2-40B4-BE49-F238E27FC236}">
                <a16:creationId xmlns:a16="http://schemas.microsoft.com/office/drawing/2014/main" id="{F532FD16-5DB7-4144-AF41-3A9AE7FE1636}"/>
              </a:ext>
            </a:extLst>
          </p:cNvPr>
          <p:cNvSpPr/>
          <p:nvPr/>
        </p:nvSpPr>
        <p:spPr>
          <a:xfrm rot="10800000" flipV="1">
            <a:off x="10755828" y="576216"/>
            <a:ext cx="930476" cy="477080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78E7A3F3-0F65-4641-AEE1-8E2571EF09CA}"/>
              </a:ext>
            </a:extLst>
          </p:cNvPr>
          <p:cNvSpPr/>
          <p:nvPr/>
        </p:nvSpPr>
        <p:spPr>
          <a:xfrm rot="5400000" flipH="1">
            <a:off x="11045425" y="1885248"/>
            <a:ext cx="443161" cy="10223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AF90E6-7134-EB4F-9A21-81C14A24732B}"/>
              </a:ext>
            </a:extLst>
          </p:cNvPr>
          <p:cNvSpPr txBox="1"/>
          <p:nvPr/>
        </p:nvSpPr>
        <p:spPr>
          <a:xfrm>
            <a:off x="3171462" y="4666248"/>
            <a:ext cx="3808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b="1" i="1" dirty="0"/>
              <a:t>Work for Intel Corp.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b="1" i="1" dirty="0"/>
              <a:t>Georgia Tech </a:t>
            </a:r>
            <a:r>
              <a:rPr lang="en-US" b="1" i="1" dirty="0" err="1"/>
              <a:t>Ph.D</a:t>
            </a:r>
            <a:endParaRPr lang="en-US" b="1" i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b="1" i="1" dirty="0"/>
              <a:t>UC Berkeley Masters MIDs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b="1" i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b="1" i="1" dirty="0"/>
              <a:t>Running, Spartan Races,</a:t>
            </a:r>
          </a:p>
          <a:p>
            <a:r>
              <a:rPr lang="en-US" b="1" i="1" dirty="0"/>
              <a:t>      Ultimate frisbee, basketball,</a:t>
            </a:r>
          </a:p>
          <a:p>
            <a:r>
              <a:rPr lang="en-US" b="1" i="1" dirty="0"/>
              <a:t>      Extreme hiking {Mt. Everest soon!}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22A80A-C5DF-AA46-BB58-F23399E1E5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9724" y="2991067"/>
            <a:ext cx="2437639" cy="1675877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D25F1A-17B3-F54F-AE67-4D79E7E5CE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9339" y="4994546"/>
            <a:ext cx="2461488" cy="1793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B5F75-D7E0-5B4C-A5C8-0DE251D048B7}"/>
              </a:ext>
            </a:extLst>
          </p:cNvPr>
          <p:cNvSpPr txBox="1"/>
          <p:nvPr/>
        </p:nvSpPr>
        <p:spPr>
          <a:xfrm>
            <a:off x="4336843" y="102257"/>
            <a:ext cx="4237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Raphael Taiwo Alabi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Ph.D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77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7CBEAA-620F-1A4C-964C-787DF015C838}"/>
              </a:ext>
            </a:extLst>
          </p:cNvPr>
          <p:cNvSpPr txBox="1"/>
          <p:nvPr/>
        </p:nvSpPr>
        <p:spPr>
          <a:xfrm>
            <a:off x="4038600" y="2959100"/>
            <a:ext cx="3813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4143365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2EE77D-9A99-F446-BA69-49521D17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8355"/>
            <a:ext cx="5638800" cy="66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2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CBAAF7-2F9E-7348-AFE2-AA637D5DB7F1}"/>
              </a:ext>
            </a:extLst>
          </p:cNvPr>
          <p:cNvSpPr txBox="1"/>
          <p:nvPr/>
        </p:nvSpPr>
        <p:spPr>
          <a:xfrm>
            <a:off x="2619374" y="1250043"/>
            <a:ext cx="73755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 Handwritten alphabets differ greatly from typed alphabets.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 Language is beautiful but written language can be “Ugly”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 Russian language – dear to my heart, cursive and can be </a:t>
            </a:r>
          </a:p>
          <a:p>
            <a:r>
              <a:rPr lang="en-US" sz="2000" dirty="0"/>
              <a:t>      beautifully written but extremely difficult to understand</a:t>
            </a:r>
          </a:p>
          <a:p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Transcription still mostly manual even on English language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Most historic literatures are hand -written and </a:t>
            </a:r>
          </a:p>
          <a:p>
            <a:r>
              <a:rPr lang="en-US" sz="2000" dirty="0"/>
              <a:t>      the need for transcription is ever so important.</a:t>
            </a:r>
          </a:p>
          <a:p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Convolutional Neural Networks to the rescue!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69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F65868-F349-7441-8565-D5E01EE675E1}"/>
              </a:ext>
            </a:extLst>
          </p:cNvPr>
          <p:cNvSpPr txBox="1"/>
          <p:nvPr/>
        </p:nvSpPr>
        <p:spPr>
          <a:xfrm>
            <a:off x="4029076" y="171450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Improvement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A3474-C97E-9E46-A1EB-7B93B527BF3C}"/>
              </a:ext>
            </a:extLst>
          </p:cNvPr>
          <p:cNvSpPr txBox="1"/>
          <p:nvPr/>
        </p:nvSpPr>
        <p:spPr>
          <a:xfrm>
            <a:off x="751197" y="1316722"/>
            <a:ext cx="10798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 accuracy can be significantly improved with Grid-search with feed-back loop to grid 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1879-ECC5-D64D-B594-6F7F232F8361}"/>
              </a:ext>
            </a:extLst>
          </p:cNvPr>
          <p:cNvSpPr txBox="1"/>
          <p:nvPr/>
        </p:nvSpPr>
        <p:spPr>
          <a:xfrm>
            <a:off x="751197" y="2546484"/>
            <a:ext cx="10711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 alphabet can be used as an anchor for generating grid patterns around potential alphabet edges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2E7F7-B1C4-3146-B463-82B0E3D3125B}"/>
              </a:ext>
            </a:extLst>
          </p:cNvPr>
          <p:cNvSpPr txBox="1"/>
          <p:nvPr/>
        </p:nvSpPr>
        <p:spPr>
          <a:xfrm>
            <a:off x="751197" y="3940306"/>
            <a:ext cx="1090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Max_arg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probability can span over 1 or 2 previously recognized alphabets (Hidden Markov Models) </a:t>
            </a:r>
          </a:p>
        </p:txBody>
      </p:sp>
    </p:spTree>
    <p:extLst>
      <p:ext uri="{BB962C8B-B14F-4D97-AF65-F5344CB8AC3E}">
        <p14:creationId xmlns:p14="http://schemas.microsoft.com/office/powerpoint/2010/main" val="395025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603366-F681-9D4A-A40D-6E500C9B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19972432">
            <a:off x="371478" y="588354"/>
            <a:ext cx="3157645" cy="239122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0000"/>
              </a:srgbClr>
            </a:outerShdw>
            <a:reflection stA="94000" endPos="52000" dist="508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5C5AE-BBE2-A84D-BF4B-0BDD241E8E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2337842">
            <a:off x="8350818" y="829925"/>
            <a:ext cx="3480739" cy="23777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6000"/>
              </a:srgbClr>
            </a:outerShdw>
            <a:reflection stA="6300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2A908-3D37-184F-BDDF-B763E9DE2ABF}"/>
              </a:ext>
            </a:extLst>
          </p:cNvPr>
          <p:cNvSpPr txBox="1"/>
          <p:nvPr/>
        </p:nvSpPr>
        <p:spPr>
          <a:xfrm>
            <a:off x="2407245" y="438321"/>
            <a:ext cx="7364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and Motivation: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1F3C6-28C8-B64A-8922-C20971C9B4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79973" y="4344761"/>
            <a:ext cx="3331030" cy="23886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CE46DD-59E8-E640-B500-9582DD16726D}"/>
              </a:ext>
            </a:extLst>
          </p:cNvPr>
          <p:cNvSpPr txBox="1"/>
          <p:nvPr/>
        </p:nvSpPr>
        <p:spPr>
          <a:xfrm>
            <a:off x="408005" y="3050848"/>
            <a:ext cx="11783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transcription still mainly manual – Done by humans!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1FCD7C-E4B3-BE42-8981-A764405AE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28641">
            <a:off x="-88329" y="5268681"/>
            <a:ext cx="3663541" cy="574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456D2D-86AB-054E-99A9-37FA18ED8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80381">
            <a:off x="8170312" y="4997967"/>
            <a:ext cx="3841750" cy="8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5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603366-F681-9D4A-A40D-6E500C9B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19972432">
            <a:off x="371478" y="588354"/>
            <a:ext cx="3157645" cy="239122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0000"/>
              </a:srgbClr>
            </a:outerShdw>
            <a:reflection stA="94000" endPos="52000" dist="508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5C5AE-BBE2-A84D-BF4B-0BDD241E8E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2337842">
            <a:off x="8350818" y="829925"/>
            <a:ext cx="3480739" cy="23777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6000"/>
              </a:srgbClr>
            </a:outerShdw>
            <a:reflection stA="6300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2A908-3D37-184F-BDDF-B763E9DE2ABF}"/>
              </a:ext>
            </a:extLst>
          </p:cNvPr>
          <p:cNvSpPr txBox="1"/>
          <p:nvPr/>
        </p:nvSpPr>
        <p:spPr>
          <a:xfrm>
            <a:off x="2407245" y="438321"/>
            <a:ext cx="7364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and Motivation: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1F3C6-28C8-B64A-8922-C20971C9B4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79973" y="4344761"/>
            <a:ext cx="3331030" cy="23886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CE46DD-59E8-E640-B500-9582DD16726D}"/>
              </a:ext>
            </a:extLst>
          </p:cNvPr>
          <p:cNvSpPr txBox="1"/>
          <p:nvPr/>
        </p:nvSpPr>
        <p:spPr>
          <a:xfrm>
            <a:off x="374861" y="3161436"/>
            <a:ext cx="11429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transcription more difficult for cursive handwriting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1FCD7C-E4B3-BE42-8981-A764405AE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28641">
            <a:off x="-88329" y="5268681"/>
            <a:ext cx="3663541" cy="574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456D2D-86AB-054E-99A9-37FA18ED8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80381">
            <a:off x="8170312" y="4997967"/>
            <a:ext cx="3841750" cy="8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1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603366-F681-9D4A-A40D-6E500C9B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19972432">
            <a:off x="371478" y="588354"/>
            <a:ext cx="3157645" cy="239122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0000"/>
              </a:srgbClr>
            </a:outerShdw>
            <a:reflection stA="94000" endPos="52000" dist="508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5C5AE-BBE2-A84D-BF4B-0BDD241E8E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2337842">
            <a:off x="8350818" y="829925"/>
            <a:ext cx="3480739" cy="23777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6000"/>
              </a:srgbClr>
            </a:outerShdw>
            <a:reflection stA="6300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2A908-3D37-184F-BDDF-B763E9DE2ABF}"/>
              </a:ext>
            </a:extLst>
          </p:cNvPr>
          <p:cNvSpPr txBox="1"/>
          <p:nvPr/>
        </p:nvSpPr>
        <p:spPr>
          <a:xfrm>
            <a:off x="2407245" y="438321"/>
            <a:ext cx="7364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and Motivation: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1F3C6-28C8-B64A-8922-C20971C9B4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79973" y="4344761"/>
            <a:ext cx="3331030" cy="23886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1FCD7C-E4B3-BE42-8981-A764405AE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28641">
            <a:off x="-88329" y="5268681"/>
            <a:ext cx="3663541" cy="574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456D2D-86AB-054E-99A9-37FA18ED8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80381">
            <a:off x="8170312" y="4997967"/>
            <a:ext cx="3841750" cy="860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1C2C67-1941-6445-A8B1-7177BF7847FB}"/>
              </a:ext>
            </a:extLst>
          </p:cNvPr>
          <p:cNvSpPr txBox="1"/>
          <p:nvPr/>
        </p:nvSpPr>
        <p:spPr>
          <a:xfrm>
            <a:off x="834998" y="3117540"/>
            <a:ext cx="10806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Transcription has uses in legal, medical. for Info. Retrieval</a:t>
            </a:r>
          </a:p>
        </p:txBody>
      </p:sp>
    </p:spTree>
    <p:extLst>
      <p:ext uri="{BB962C8B-B14F-4D97-AF65-F5344CB8AC3E}">
        <p14:creationId xmlns:p14="http://schemas.microsoft.com/office/powerpoint/2010/main" val="160525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603366-F681-9D4A-A40D-6E500C9B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19972432">
            <a:off x="371478" y="588354"/>
            <a:ext cx="3157645" cy="239122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0000"/>
              </a:srgbClr>
            </a:outerShdw>
            <a:reflection stA="94000" endPos="52000" dist="508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5C5AE-BBE2-A84D-BF4B-0BDD241E8E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2337842">
            <a:off x="8350818" y="829925"/>
            <a:ext cx="3480739" cy="23777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6000"/>
              </a:srgbClr>
            </a:outerShdw>
            <a:reflection stA="6300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2A908-3D37-184F-BDDF-B763E9DE2ABF}"/>
              </a:ext>
            </a:extLst>
          </p:cNvPr>
          <p:cNvSpPr txBox="1"/>
          <p:nvPr/>
        </p:nvSpPr>
        <p:spPr>
          <a:xfrm>
            <a:off x="4460898" y="337724"/>
            <a:ext cx="27398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Size: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1F3C6-28C8-B64A-8922-C20971C9B4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79973" y="4344761"/>
            <a:ext cx="3331030" cy="23886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1FCD7C-E4B3-BE42-8981-A764405AE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28641">
            <a:off x="-88329" y="5268681"/>
            <a:ext cx="3663541" cy="574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456D2D-86AB-054E-99A9-37FA18ED8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80381">
            <a:off x="8170312" y="4997967"/>
            <a:ext cx="3841750" cy="860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F9679-BE0A-B343-A61A-B0FEB3C6EF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4463" y="1250806"/>
            <a:ext cx="9386888" cy="519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3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603366-F681-9D4A-A40D-6E500C9B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19972432">
            <a:off x="371478" y="588354"/>
            <a:ext cx="3157645" cy="239122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0000"/>
              </a:srgbClr>
            </a:outerShdw>
            <a:reflection stA="94000" endPos="52000" dist="508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5C5AE-BBE2-A84D-BF4B-0BDD241E8E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2337842">
            <a:off x="8350818" y="829925"/>
            <a:ext cx="3480739" cy="23777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6000"/>
              </a:srgbClr>
            </a:outerShdw>
            <a:reflection stA="6300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2A908-3D37-184F-BDDF-B763E9DE2ABF}"/>
              </a:ext>
            </a:extLst>
          </p:cNvPr>
          <p:cNvSpPr txBox="1"/>
          <p:nvPr/>
        </p:nvSpPr>
        <p:spPr>
          <a:xfrm>
            <a:off x="4460898" y="337724"/>
            <a:ext cx="15376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1F3C6-28C8-B64A-8922-C20971C9B4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79973" y="4344761"/>
            <a:ext cx="3331030" cy="23886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1FCD7C-E4B3-BE42-8981-A764405AE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28641">
            <a:off x="-88329" y="5268681"/>
            <a:ext cx="3663541" cy="574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456D2D-86AB-054E-99A9-37FA18ED8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80381">
            <a:off x="8170312" y="4997967"/>
            <a:ext cx="3841750" cy="8606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B52084-6D6A-0445-A766-0E21909AAA30}"/>
              </a:ext>
            </a:extLst>
          </p:cNvPr>
          <p:cNvSpPr/>
          <p:nvPr/>
        </p:nvSpPr>
        <p:spPr>
          <a:xfrm>
            <a:off x="3441327" y="2763832"/>
            <a:ext cx="4437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aseline="-25000" dirty="0">
                <a:hlinkClick r:id="rId8"/>
              </a:rPr>
              <a:t>http://127.0.0.1:5000/</a:t>
            </a:r>
            <a:endParaRPr lang="en-US" sz="5400" baseline="-25000" dirty="0"/>
          </a:p>
        </p:txBody>
      </p:sp>
    </p:spTree>
    <p:extLst>
      <p:ext uri="{BB962C8B-B14F-4D97-AF65-F5344CB8AC3E}">
        <p14:creationId xmlns:p14="http://schemas.microsoft.com/office/powerpoint/2010/main" val="283688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31577C-E446-8E45-91AE-A9BEF60D111F}"/>
              </a:ext>
            </a:extLst>
          </p:cNvPr>
          <p:cNvSpPr txBox="1"/>
          <p:nvPr/>
        </p:nvSpPr>
        <p:spPr>
          <a:xfrm>
            <a:off x="263472" y="201478"/>
            <a:ext cx="6746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Grid-Search Transcription: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AB0D3-0A46-F442-88CE-257EE812B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7" y="1908585"/>
            <a:ext cx="5842000" cy="1028700"/>
          </a:xfrm>
          <a:prstGeom prst="rect">
            <a:avLst/>
          </a:prstGeom>
        </p:spPr>
      </p:pic>
      <p:sp>
        <p:nvSpPr>
          <p:cNvPr id="7" name="Bent-Up Arrow 6">
            <a:extLst>
              <a:ext uri="{FF2B5EF4-FFF2-40B4-BE49-F238E27FC236}">
                <a16:creationId xmlns:a16="http://schemas.microsoft.com/office/drawing/2014/main" id="{A37273E7-8577-CF43-A9D5-CA43A0B45B47}"/>
              </a:ext>
            </a:extLst>
          </p:cNvPr>
          <p:cNvSpPr/>
          <p:nvPr/>
        </p:nvSpPr>
        <p:spPr>
          <a:xfrm rot="5400000">
            <a:off x="2175641" y="3071948"/>
            <a:ext cx="767256" cy="6096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6A0C00-10E1-814C-AC49-1916D19B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973" y="3116985"/>
            <a:ext cx="5842000" cy="10287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C090AA-B460-3044-ADA2-18730C7CB3CD}"/>
              </a:ext>
            </a:extLst>
          </p:cNvPr>
          <p:cNvSpPr/>
          <p:nvPr/>
        </p:nvSpPr>
        <p:spPr>
          <a:xfrm>
            <a:off x="3074989" y="3208584"/>
            <a:ext cx="561618" cy="809296"/>
          </a:xfrm>
          <a:prstGeom prst="roundRect">
            <a:avLst/>
          </a:prstGeom>
          <a:noFill/>
          <a:ln w="47625">
            <a:solidFill>
              <a:schemeClr val="accent1">
                <a:shade val="50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F9CE7C-2EF5-E247-898A-BFAC68AFCB46}"/>
              </a:ext>
            </a:extLst>
          </p:cNvPr>
          <p:cNvSpPr/>
          <p:nvPr/>
        </p:nvSpPr>
        <p:spPr>
          <a:xfrm>
            <a:off x="3085526" y="3208584"/>
            <a:ext cx="687687" cy="809296"/>
          </a:xfrm>
          <a:prstGeom prst="roundRect">
            <a:avLst/>
          </a:prstGeom>
          <a:noFill/>
          <a:ln w="47625">
            <a:solidFill>
              <a:srgbClr val="FF0000">
                <a:alpha val="9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-Up Arrow 19">
            <a:extLst>
              <a:ext uri="{FF2B5EF4-FFF2-40B4-BE49-F238E27FC236}">
                <a16:creationId xmlns:a16="http://schemas.microsoft.com/office/drawing/2014/main" id="{4D8A2CBF-4436-D84C-87CF-9C7B9AFFC492}"/>
              </a:ext>
            </a:extLst>
          </p:cNvPr>
          <p:cNvSpPr/>
          <p:nvPr/>
        </p:nvSpPr>
        <p:spPr>
          <a:xfrm rot="5400000">
            <a:off x="4535213" y="4265649"/>
            <a:ext cx="767256" cy="55418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7F2118-3C65-A94C-8D35-F98687FB297F}"/>
              </a:ext>
            </a:extLst>
          </p:cNvPr>
          <p:cNvSpPr txBox="1"/>
          <p:nvPr/>
        </p:nvSpPr>
        <p:spPr>
          <a:xfrm>
            <a:off x="31861" y="3254235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D1775B-5D73-D942-8777-6C4B17F82E83}"/>
              </a:ext>
            </a:extLst>
          </p:cNvPr>
          <p:cNvCxnSpPr>
            <a:cxnSpLocks/>
          </p:cNvCxnSpPr>
          <p:nvPr/>
        </p:nvCxnSpPr>
        <p:spPr>
          <a:xfrm>
            <a:off x="835286" y="3583670"/>
            <a:ext cx="4538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1D8497D-8272-C74C-BDE4-27D7EB27F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003" y="4482022"/>
            <a:ext cx="5842000" cy="10287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E30A8A4-F630-CA46-AE4F-BC100BC07314}"/>
              </a:ext>
            </a:extLst>
          </p:cNvPr>
          <p:cNvSpPr/>
          <p:nvPr/>
        </p:nvSpPr>
        <p:spPr>
          <a:xfrm>
            <a:off x="5341003" y="4560194"/>
            <a:ext cx="561618" cy="809296"/>
          </a:xfrm>
          <a:prstGeom prst="roundRect">
            <a:avLst/>
          </a:prstGeom>
          <a:noFill/>
          <a:ln w="47625">
            <a:solidFill>
              <a:schemeClr val="accent1">
                <a:shade val="50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1A9F479-A057-6644-83C3-B9120C1053D5}"/>
              </a:ext>
            </a:extLst>
          </p:cNvPr>
          <p:cNvSpPr/>
          <p:nvPr/>
        </p:nvSpPr>
        <p:spPr>
          <a:xfrm>
            <a:off x="5351540" y="4560194"/>
            <a:ext cx="687687" cy="809296"/>
          </a:xfrm>
          <a:prstGeom prst="roundRect">
            <a:avLst/>
          </a:prstGeom>
          <a:noFill/>
          <a:ln w="47625">
            <a:solidFill>
              <a:srgbClr val="FF0000">
                <a:alpha val="9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DC568-E564-A047-A1D9-FFE826EA6B72}"/>
              </a:ext>
            </a:extLst>
          </p:cNvPr>
          <p:cNvSpPr txBox="1"/>
          <p:nvPr/>
        </p:nvSpPr>
        <p:spPr>
          <a:xfrm>
            <a:off x="11197649" y="3400502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4E4BB-A197-6044-8338-01E02BFD2D86}"/>
              </a:ext>
            </a:extLst>
          </p:cNvPr>
          <p:cNvSpPr txBox="1"/>
          <p:nvPr/>
        </p:nvSpPr>
        <p:spPr>
          <a:xfrm>
            <a:off x="11183003" y="4734009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47972A-6B86-CB41-A732-9E62827E97E2}"/>
              </a:ext>
            </a:extLst>
          </p:cNvPr>
          <p:cNvSpPr txBox="1"/>
          <p:nvPr/>
        </p:nvSpPr>
        <p:spPr>
          <a:xfrm>
            <a:off x="4463" y="4664758"/>
            <a:ext cx="1115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Iter-1: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4267E2-7D67-F247-952A-D103B75A25AC}"/>
              </a:ext>
            </a:extLst>
          </p:cNvPr>
          <p:cNvCxnSpPr>
            <a:cxnSpLocks/>
          </p:cNvCxnSpPr>
          <p:nvPr/>
        </p:nvCxnSpPr>
        <p:spPr>
          <a:xfrm>
            <a:off x="1077708" y="4964213"/>
            <a:ext cx="4538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32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31577C-E446-8E45-91AE-A9BEF60D111F}"/>
              </a:ext>
            </a:extLst>
          </p:cNvPr>
          <p:cNvSpPr txBox="1"/>
          <p:nvPr/>
        </p:nvSpPr>
        <p:spPr>
          <a:xfrm>
            <a:off x="239541" y="142936"/>
            <a:ext cx="6746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Grid-Search Transcription: </a:t>
            </a:r>
          </a:p>
        </p:txBody>
      </p:sp>
      <p:sp>
        <p:nvSpPr>
          <p:cNvPr id="7" name="Bent-Up Arrow 6">
            <a:extLst>
              <a:ext uri="{FF2B5EF4-FFF2-40B4-BE49-F238E27FC236}">
                <a16:creationId xmlns:a16="http://schemas.microsoft.com/office/drawing/2014/main" id="{A37273E7-8577-CF43-A9D5-CA43A0B45B47}"/>
              </a:ext>
            </a:extLst>
          </p:cNvPr>
          <p:cNvSpPr/>
          <p:nvPr/>
        </p:nvSpPr>
        <p:spPr>
          <a:xfrm rot="5400000">
            <a:off x="2175641" y="2712183"/>
            <a:ext cx="767256" cy="6096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6A0C00-10E1-814C-AC49-1916D19B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989" y="2770647"/>
            <a:ext cx="5842000" cy="10287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C090AA-B460-3044-ADA2-18730C7CB3CD}"/>
              </a:ext>
            </a:extLst>
          </p:cNvPr>
          <p:cNvSpPr/>
          <p:nvPr/>
        </p:nvSpPr>
        <p:spPr>
          <a:xfrm>
            <a:off x="3524691" y="2848819"/>
            <a:ext cx="561618" cy="809296"/>
          </a:xfrm>
          <a:prstGeom prst="roundRect">
            <a:avLst/>
          </a:prstGeom>
          <a:noFill/>
          <a:ln w="47625">
            <a:solidFill>
              <a:schemeClr val="accent1">
                <a:shade val="50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F9CE7C-2EF5-E247-898A-BFAC68AFCB46}"/>
              </a:ext>
            </a:extLst>
          </p:cNvPr>
          <p:cNvSpPr/>
          <p:nvPr/>
        </p:nvSpPr>
        <p:spPr>
          <a:xfrm>
            <a:off x="3220436" y="2848819"/>
            <a:ext cx="687687" cy="809296"/>
          </a:xfrm>
          <a:prstGeom prst="roundRect">
            <a:avLst/>
          </a:prstGeom>
          <a:noFill/>
          <a:ln w="47625">
            <a:solidFill>
              <a:srgbClr val="FF0000">
                <a:alpha val="9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-Up Arrow 19">
            <a:extLst>
              <a:ext uri="{FF2B5EF4-FFF2-40B4-BE49-F238E27FC236}">
                <a16:creationId xmlns:a16="http://schemas.microsoft.com/office/drawing/2014/main" id="{4D8A2CBF-4436-D84C-87CF-9C7B9AFFC492}"/>
              </a:ext>
            </a:extLst>
          </p:cNvPr>
          <p:cNvSpPr/>
          <p:nvPr/>
        </p:nvSpPr>
        <p:spPr>
          <a:xfrm rot="5400000">
            <a:off x="4535213" y="3905884"/>
            <a:ext cx="767256" cy="55418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09458D-7F35-D044-8666-B00DDB0E7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569" y="4289391"/>
            <a:ext cx="5842000" cy="10287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D4A88B-03D9-FD44-A88F-527A13DDF26B}"/>
              </a:ext>
            </a:extLst>
          </p:cNvPr>
          <p:cNvSpPr/>
          <p:nvPr/>
        </p:nvSpPr>
        <p:spPr>
          <a:xfrm>
            <a:off x="6077017" y="4362886"/>
            <a:ext cx="561618" cy="809296"/>
          </a:xfrm>
          <a:prstGeom prst="roundRect">
            <a:avLst/>
          </a:prstGeom>
          <a:noFill/>
          <a:ln w="47625">
            <a:solidFill>
              <a:schemeClr val="accent1">
                <a:shade val="50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C1E1DC1-ADE0-6542-AA98-7E641E462F85}"/>
              </a:ext>
            </a:extLst>
          </p:cNvPr>
          <p:cNvSpPr/>
          <p:nvPr/>
        </p:nvSpPr>
        <p:spPr>
          <a:xfrm>
            <a:off x="6030172" y="4341943"/>
            <a:ext cx="222446" cy="809296"/>
          </a:xfrm>
          <a:prstGeom prst="roundRect">
            <a:avLst/>
          </a:prstGeom>
          <a:noFill/>
          <a:ln w="47625">
            <a:solidFill>
              <a:srgbClr val="FF0000">
                <a:alpha val="9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CFEB344-5968-E842-ABAB-8BF557C85C41}"/>
              </a:ext>
            </a:extLst>
          </p:cNvPr>
          <p:cNvSpPr/>
          <p:nvPr/>
        </p:nvSpPr>
        <p:spPr>
          <a:xfrm>
            <a:off x="6335825" y="4336031"/>
            <a:ext cx="490850" cy="809296"/>
          </a:xfrm>
          <a:prstGeom prst="roundRect">
            <a:avLst/>
          </a:prstGeom>
          <a:noFill/>
          <a:ln w="47625">
            <a:solidFill>
              <a:srgbClr val="FF0000">
                <a:alpha val="9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8168A32-670C-0A46-AF73-DF9A659DA0FF}"/>
              </a:ext>
            </a:extLst>
          </p:cNvPr>
          <p:cNvSpPr/>
          <p:nvPr/>
        </p:nvSpPr>
        <p:spPr>
          <a:xfrm>
            <a:off x="5935795" y="4341943"/>
            <a:ext cx="490850" cy="809296"/>
          </a:xfrm>
          <a:prstGeom prst="roundRect">
            <a:avLst/>
          </a:prstGeom>
          <a:noFill/>
          <a:ln w="47625">
            <a:solidFill>
              <a:srgbClr val="FF0000">
                <a:alpha val="9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E8B3E6-B051-8F4A-974B-4F69B4B3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35" y="1633893"/>
            <a:ext cx="5842000" cy="10287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D47433-1801-CC4C-866F-51B967951A08}"/>
              </a:ext>
            </a:extLst>
          </p:cNvPr>
          <p:cNvSpPr/>
          <p:nvPr/>
        </p:nvSpPr>
        <p:spPr>
          <a:xfrm>
            <a:off x="1788335" y="1712065"/>
            <a:ext cx="561618" cy="809296"/>
          </a:xfrm>
          <a:prstGeom prst="roundRect">
            <a:avLst/>
          </a:prstGeom>
          <a:noFill/>
          <a:ln w="47625">
            <a:solidFill>
              <a:schemeClr val="accent1">
                <a:shade val="50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289554-2CD8-AC4A-8399-69A5778EBFFD}"/>
              </a:ext>
            </a:extLst>
          </p:cNvPr>
          <p:cNvSpPr/>
          <p:nvPr/>
        </p:nvSpPr>
        <p:spPr>
          <a:xfrm>
            <a:off x="1798872" y="1712065"/>
            <a:ext cx="687687" cy="809296"/>
          </a:xfrm>
          <a:prstGeom prst="roundRect">
            <a:avLst/>
          </a:prstGeom>
          <a:noFill/>
          <a:ln w="47625">
            <a:solidFill>
              <a:srgbClr val="FF0000">
                <a:alpha val="9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C015E-EB24-1E47-9FE7-905F508788B2}"/>
              </a:ext>
            </a:extLst>
          </p:cNvPr>
          <p:cNvSpPr txBox="1"/>
          <p:nvPr/>
        </p:nvSpPr>
        <p:spPr>
          <a:xfrm>
            <a:off x="94399" y="1861605"/>
            <a:ext cx="1115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Iter-1: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9244A6-12E9-9F42-83CE-DA9B052A2B12}"/>
              </a:ext>
            </a:extLst>
          </p:cNvPr>
          <p:cNvCxnSpPr>
            <a:cxnSpLocks/>
          </p:cNvCxnSpPr>
          <p:nvPr/>
        </p:nvCxnSpPr>
        <p:spPr>
          <a:xfrm>
            <a:off x="1167644" y="2161060"/>
            <a:ext cx="4538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1E9B66A-232A-1849-87BF-477A465A8B18}"/>
              </a:ext>
            </a:extLst>
          </p:cNvPr>
          <p:cNvSpPr/>
          <p:nvPr/>
        </p:nvSpPr>
        <p:spPr>
          <a:xfrm>
            <a:off x="3612676" y="2836329"/>
            <a:ext cx="687687" cy="809296"/>
          </a:xfrm>
          <a:prstGeom prst="roundRect">
            <a:avLst/>
          </a:prstGeom>
          <a:noFill/>
          <a:ln w="47625">
            <a:solidFill>
              <a:srgbClr val="FF0000">
                <a:alpha val="9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3D4ED-4792-D541-94F6-D2AA56C58FED}"/>
              </a:ext>
            </a:extLst>
          </p:cNvPr>
          <p:cNvSpPr txBox="1"/>
          <p:nvPr/>
        </p:nvSpPr>
        <p:spPr>
          <a:xfrm>
            <a:off x="36939" y="3078302"/>
            <a:ext cx="1115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Iter-2: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A63299-625C-9646-99A1-560433B698C6}"/>
              </a:ext>
            </a:extLst>
          </p:cNvPr>
          <p:cNvCxnSpPr>
            <a:cxnSpLocks/>
          </p:cNvCxnSpPr>
          <p:nvPr/>
        </p:nvCxnSpPr>
        <p:spPr>
          <a:xfrm>
            <a:off x="1110184" y="3377757"/>
            <a:ext cx="4538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F34096-C030-9D4C-9545-FD278B604CC2}"/>
              </a:ext>
            </a:extLst>
          </p:cNvPr>
          <p:cNvSpPr txBox="1"/>
          <p:nvPr/>
        </p:nvSpPr>
        <p:spPr>
          <a:xfrm>
            <a:off x="11154537" y="3109079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BFE405-F3E7-0A4E-962E-50BAF8168B7A}"/>
              </a:ext>
            </a:extLst>
          </p:cNvPr>
          <p:cNvSpPr txBox="1"/>
          <p:nvPr/>
        </p:nvSpPr>
        <p:spPr>
          <a:xfrm>
            <a:off x="9459" y="4459889"/>
            <a:ext cx="1115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Iter-3: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87E989-34C4-A647-8045-FE5CF65BB2C7}"/>
              </a:ext>
            </a:extLst>
          </p:cNvPr>
          <p:cNvCxnSpPr>
            <a:cxnSpLocks/>
          </p:cNvCxnSpPr>
          <p:nvPr/>
        </p:nvCxnSpPr>
        <p:spPr>
          <a:xfrm>
            <a:off x="1082704" y="4759344"/>
            <a:ext cx="4538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62E6BEA-A0EC-DE4F-BC79-4A8991ACBAA4}"/>
              </a:ext>
            </a:extLst>
          </p:cNvPr>
          <p:cNvSpPr txBox="1"/>
          <p:nvPr/>
        </p:nvSpPr>
        <p:spPr>
          <a:xfrm>
            <a:off x="11178867" y="4553766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01070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BD6294-B4FA-FC42-9B4A-1580B6947CE5}"/>
              </a:ext>
            </a:extLst>
          </p:cNvPr>
          <p:cNvSpPr txBox="1"/>
          <p:nvPr/>
        </p:nvSpPr>
        <p:spPr>
          <a:xfrm>
            <a:off x="194418" y="114299"/>
            <a:ext cx="6511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and Methodology: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90AA0-7C0C-9745-B217-35DA9D718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78" y="122934"/>
            <a:ext cx="4774837" cy="40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968C5F-EAF8-0440-A100-3FBE031E5FBC}"/>
              </a:ext>
            </a:extLst>
          </p:cNvPr>
          <p:cNvSpPr txBox="1"/>
          <p:nvPr/>
        </p:nvSpPr>
        <p:spPr>
          <a:xfrm>
            <a:off x="1630497" y="3738235"/>
            <a:ext cx="3639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>
                <a:solidFill>
                  <a:srgbClr val="FF0000"/>
                </a:solidFill>
                <a:latin typeface="Times" pitchFamily="2" charset="0"/>
              </a:rPr>
              <a:t>Custom built CNN architecture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7F6448-88FC-A849-B08A-31660A24D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661528"/>
            <a:ext cx="5725773" cy="156008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4E5DB3-59AF-B64A-9FAB-D7CB798BE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972" y="4138345"/>
            <a:ext cx="3461542" cy="1417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2B3F7-4885-464C-A642-C0B5016E3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750" y="5426439"/>
            <a:ext cx="3655987" cy="1431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42FB1-1BC5-6A46-A4C1-888EC894BE26}"/>
              </a:ext>
            </a:extLst>
          </p:cNvPr>
          <p:cNvSpPr txBox="1"/>
          <p:nvPr/>
        </p:nvSpPr>
        <p:spPr>
          <a:xfrm>
            <a:off x="1348223" y="1082559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Convolution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2E92A-27DF-E04C-AC6D-005448E37A3D}"/>
              </a:ext>
            </a:extLst>
          </p:cNvPr>
          <p:cNvSpPr txBox="1"/>
          <p:nvPr/>
        </p:nvSpPr>
        <p:spPr>
          <a:xfrm>
            <a:off x="1348223" y="1815604"/>
            <a:ext cx="4229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fully connected deep layers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BA9C6-6F79-C948-A640-DE0DDEE50E7B}"/>
              </a:ext>
            </a:extLst>
          </p:cNvPr>
          <p:cNvSpPr txBox="1"/>
          <p:nvPr/>
        </p:nvSpPr>
        <p:spPr>
          <a:xfrm>
            <a:off x="1348223" y="2538014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97% alphabets ~30% on words</a:t>
            </a:r>
          </a:p>
        </p:txBody>
      </p:sp>
    </p:spTree>
    <p:extLst>
      <p:ext uri="{BB962C8B-B14F-4D97-AF65-F5344CB8AC3E}">
        <p14:creationId xmlns:p14="http://schemas.microsoft.com/office/powerpoint/2010/main" val="173902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4021</TotalTime>
  <Words>1107</Words>
  <Application>Microsoft Macintosh PowerPoint</Application>
  <PresentationFormat>Widescreen</PresentationFormat>
  <Paragraphs>137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for human handwriting </dc:title>
  <dc:creator>Taiwo Alabi</dc:creator>
  <cp:lastModifiedBy>Taiwo Alabi</cp:lastModifiedBy>
  <cp:revision>59</cp:revision>
  <dcterms:created xsi:type="dcterms:W3CDTF">2018-09-21T16:01:04Z</dcterms:created>
  <dcterms:modified xsi:type="dcterms:W3CDTF">2018-10-05T16:16:54Z</dcterms:modified>
</cp:coreProperties>
</file>